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3"/>
  </p:notesMasterIdLst>
  <p:handoutMasterIdLst>
    <p:handoutMasterId r:id="rId14"/>
  </p:handoutMasterIdLst>
  <p:sldIdLst>
    <p:sldId id="256" r:id="rId2"/>
    <p:sldId id="257" r:id="rId3"/>
    <p:sldId id="259" r:id="rId4"/>
    <p:sldId id="260" r:id="rId5"/>
    <p:sldId id="261" r:id="rId6"/>
    <p:sldId id="262" r:id="rId7"/>
    <p:sldId id="263" r:id="rId8"/>
    <p:sldId id="264" r:id="rId9"/>
    <p:sldId id="343" r:id="rId10"/>
    <p:sldId id="340" r:id="rId11"/>
    <p:sldId id="344" r:id="rId12"/>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6848FD-0305-3B51-F386-7B88BAB828AD}"/>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0002ADB-0F0F-1F9F-2057-2B097873852D}"/>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12/28/2025 am</a:t>
            </a:r>
          </a:p>
        </p:txBody>
      </p:sp>
      <p:sp>
        <p:nvSpPr>
          <p:cNvPr id="4" name="Footer Placeholder 3">
            <a:extLst>
              <a:ext uri="{FF2B5EF4-FFF2-40B4-BE49-F238E27FC236}">
                <a16:creationId xmlns:a16="http://schemas.microsoft.com/office/drawing/2014/main" id="{CB1F1B92-1FB0-9909-D362-413C7CF95138}"/>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BF45FE79-F2CD-4EEF-C614-7F7627ED066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C1C1A371-FEF3-4DB2-9539-2F66A4825F7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45414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12/28/2025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B430782-B3FC-46A9-8AC8-52BDC0E5648B}" type="slidenum">
              <a:rPr lang="en-US" smtClean="0"/>
              <a:t>‹#›</a:t>
            </a:fld>
            <a:endParaRPr lang="en-US"/>
          </a:p>
        </p:txBody>
      </p:sp>
    </p:spTree>
    <p:extLst>
      <p:ext uri="{BB962C8B-B14F-4D97-AF65-F5344CB8AC3E}">
        <p14:creationId xmlns:p14="http://schemas.microsoft.com/office/powerpoint/2010/main" val="317160054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Gailen Evans, Buenaventura Church of Christ, presented November 5, 2023</a:t>
            </a:r>
          </a:p>
          <a:p>
            <a:endParaRPr lang="en-US" dirty="0"/>
          </a:p>
          <a:p>
            <a:r>
              <a:rPr lang="en-US" b="1" dirty="0"/>
              <a:t>Romans 1:14-17 – “</a:t>
            </a:r>
            <a:r>
              <a:rPr lang="en-US" b="0" dirty="0"/>
              <a:t>14 </a:t>
            </a:r>
            <a:r>
              <a:rPr lang="en-US" b="1" dirty="0"/>
              <a:t>I am debtor</a:t>
            </a:r>
            <a:r>
              <a:rPr lang="en-US" b="0" dirty="0"/>
              <a:t> both to Greeks and to Barbarians, both to the wise and to the foolish. 15 So, as much as in me is, </a:t>
            </a:r>
            <a:r>
              <a:rPr lang="en-US" b="1" dirty="0"/>
              <a:t>I am ready</a:t>
            </a:r>
            <a:r>
              <a:rPr lang="en-US" b="0" dirty="0"/>
              <a:t> to preach the gospel to you also that are in Rome. 16 For </a:t>
            </a:r>
            <a:r>
              <a:rPr lang="en-US" b="1" dirty="0"/>
              <a:t>I am not ashamed</a:t>
            </a:r>
            <a:r>
              <a:rPr lang="en-US" b="0" dirty="0"/>
              <a:t> of the gospel: for it is the power of God unto salvation to every one that believeth; to the Jew first, and also to the Greek. 17 For therein is revealed a righteousness of God from faith unto faith: as it is written, But the righteous shall live by faith.” ASV</a:t>
            </a:r>
          </a:p>
        </p:txBody>
      </p:sp>
      <p:sp>
        <p:nvSpPr>
          <p:cNvPr id="4" name="Slide Number Placeholder 3"/>
          <p:cNvSpPr>
            <a:spLocks noGrp="1"/>
          </p:cNvSpPr>
          <p:nvPr>
            <p:ph type="sldNum" sz="quarter" idx="5"/>
          </p:nvPr>
        </p:nvSpPr>
        <p:spPr/>
        <p:txBody>
          <a:bodyPr/>
          <a:lstStyle/>
          <a:p>
            <a:fld id="{1B430782-B3FC-46A9-8AC8-52BDC0E5648B}" type="slidenum">
              <a:rPr lang="en-US" smtClean="0"/>
              <a:t>1</a:t>
            </a:fld>
            <a:endParaRPr lang="en-US"/>
          </a:p>
        </p:txBody>
      </p:sp>
      <p:sp>
        <p:nvSpPr>
          <p:cNvPr id="5" name="Date Placeholder 4">
            <a:extLst>
              <a:ext uri="{FF2B5EF4-FFF2-40B4-BE49-F238E27FC236}">
                <a16:creationId xmlns:a16="http://schemas.microsoft.com/office/drawing/2014/main" id="{66A9B0A0-7AC0-350E-0EB2-E952C317B903}"/>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259BC5F0-3421-4319-ED73-0193BAA7F69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750632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10</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12/28/2025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5838909">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11</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12/28/2025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1:21-23</a:t>
            </a:r>
            <a:r>
              <a:rPr lang="en-US" dirty="0"/>
              <a:t> – “21  And you, who once were alienated and hostile in mind, doing evil deeds, 22 he has now reconciled in his body of flesh by his death, in order to present you holy and blameless and above reproach before him, 23  if indeed you continue in the faith, stable and steadfast, not shifting from the hope of the gospel that you heard, which has been proclaimed in all creation under heaven, and of which </a:t>
            </a:r>
            <a:r>
              <a:rPr lang="en-US" b="1" dirty="0"/>
              <a:t>I, Paul, became a minister</a:t>
            </a:r>
            <a:r>
              <a:rPr lang="en-US" dirty="0"/>
              <a:t>.” ESV</a:t>
            </a:r>
          </a:p>
          <a:p>
            <a:endParaRPr lang="en-US" dirty="0"/>
          </a:p>
          <a:p>
            <a:r>
              <a:rPr lang="en-US" b="1" dirty="0"/>
              <a:t>Matthew 20:26-28</a:t>
            </a:r>
            <a:r>
              <a:rPr lang="en-US" dirty="0"/>
              <a:t> – “26  It shall not be so among you. But whoever would be great among you must be your </a:t>
            </a:r>
            <a:r>
              <a:rPr lang="en-US" b="1" dirty="0"/>
              <a:t>servant</a:t>
            </a:r>
            <a:r>
              <a:rPr lang="en-US" dirty="0"/>
              <a:t>,  27 and whoever would be first among you must be your slave,  28 even as </a:t>
            </a:r>
            <a:r>
              <a:rPr lang="en-US" b="1" dirty="0"/>
              <a:t>the Son of Man came not to be served but to serve</a:t>
            </a:r>
            <a:r>
              <a:rPr lang="en-US" dirty="0"/>
              <a:t>, and to give his life as a ransom for many.“ ESV</a:t>
            </a:r>
          </a:p>
          <a:p>
            <a:endParaRPr lang="en-US" dirty="0"/>
          </a:p>
          <a:p>
            <a:r>
              <a:rPr lang="en-US" b="1" dirty="0"/>
              <a:t>II Timothy 4:6-8</a:t>
            </a:r>
            <a:r>
              <a:rPr lang="en-US" dirty="0"/>
              <a:t> – “6 For I am already being poured out as a drink offering, and the time of my departure has come. 7  </a:t>
            </a:r>
            <a:r>
              <a:rPr lang="en-US" b="1" dirty="0"/>
              <a:t>I have fought the good fight</a:t>
            </a:r>
            <a:r>
              <a:rPr lang="en-US" dirty="0"/>
              <a:t>, I have finished the race, I have kept the faith. 8 Henceforth there is laid up for me the crown of righteousness, which the Lord, the righteous judge, will award to me on that Day, and not only to me but also to all who have loved his appearing.” ESV</a:t>
            </a:r>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2</a:t>
            </a:fld>
            <a:endParaRPr lang="en-US"/>
          </a:p>
        </p:txBody>
      </p:sp>
      <p:sp>
        <p:nvSpPr>
          <p:cNvPr id="5" name="Date Placeholder 4">
            <a:extLst>
              <a:ext uri="{FF2B5EF4-FFF2-40B4-BE49-F238E27FC236}">
                <a16:creationId xmlns:a16="http://schemas.microsoft.com/office/drawing/2014/main" id="{8C373DEB-3BCA-07F5-0982-80C6F9D7B569}"/>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FFB21389-3645-D332-62EC-DF10B19AE3A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73587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3:13-14</a:t>
            </a:r>
            <a:r>
              <a:rPr lang="en-US" dirty="0"/>
              <a:t> – “13 Brothers, I do not consider that I have made it my own. But </a:t>
            </a:r>
            <a:r>
              <a:rPr lang="en-US" b="1" dirty="0"/>
              <a:t>one thing I do</a:t>
            </a:r>
            <a:r>
              <a:rPr lang="en-US" dirty="0"/>
              <a:t>: forgetting what lies behind and straining forward to what lies ahead, 14 </a:t>
            </a:r>
            <a:r>
              <a:rPr lang="en-US" b="1" dirty="0"/>
              <a:t>I press on toward the goal</a:t>
            </a:r>
            <a:r>
              <a:rPr lang="en-US" dirty="0"/>
              <a:t> for the prize of the upward call of God in Christ Jesus.” ESV</a:t>
            </a:r>
          </a:p>
          <a:p>
            <a:endParaRPr lang="en-US" dirty="0"/>
          </a:p>
          <a:p>
            <a:r>
              <a:rPr lang="en-US" b="1" dirty="0"/>
              <a:t>II Corinthians 12:15</a:t>
            </a:r>
            <a:r>
              <a:rPr lang="en-US" dirty="0"/>
              <a:t> – “</a:t>
            </a:r>
            <a:r>
              <a:rPr lang="en-US" b="1" dirty="0"/>
              <a:t>I will most gladly spend and be spent for your souls</a:t>
            </a:r>
            <a:r>
              <a:rPr lang="en-US" dirty="0"/>
              <a:t>. If I love you more, am I to be loved less?” ESV</a:t>
            </a:r>
          </a:p>
          <a:p>
            <a:endParaRPr lang="en-US" dirty="0"/>
          </a:p>
          <a:p>
            <a:r>
              <a:rPr lang="en-US" b="1" dirty="0"/>
              <a:t>Acts 21:13</a:t>
            </a:r>
            <a:r>
              <a:rPr lang="en-US" dirty="0"/>
              <a:t> – “Then Paul answered, ‘What are you doing, weeping and breaking my heart? </a:t>
            </a:r>
            <a:r>
              <a:rPr lang="en-US" b="1" dirty="0"/>
              <a:t>For I am ready</a:t>
            </a:r>
            <a:r>
              <a:rPr lang="en-US" dirty="0"/>
              <a:t> not only to be imprisoned but even to die in Jerusalem for the name of the Lord Jesus.’“ ESV</a:t>
            </a:r>
          </a:p>
          <a:p>
            <a:endParaRPr lang="en-US" dirty="0"/>
          </a:p>
          <a:p>
            <a:r>
              <a:rPr lang="en-US" b="1" dirty="0"/>
              <a:t>Philippians 3:8-15</a:t>
            </a:r>
            <a:r>
              <a:rPr lang="en-US" dirty="0"/>
              <a:t> – “8 Indeed, </a:t>
            </a:r>
            <a:r>
              <a:rPr lang="en-US" b="1" dirty="0"/>
              <a:t>I count everything as loss because of the surpassing worth of knowing Christ Jesus my Lord</a:t>
            </a:r>
            <a:r>
              <a:rPr lang="en-US" dirty="0"/>
              <a:t>. For his sake I have suffered the loss of all things and count them as rubbish, in order that I may gain Christ 9 and be found in him, not having a righteousness of my own that comes from the law, but that which comes through faith in Christ, the righteousness from God that depends on faith – 10  that I may know him and the power of his resurrection, and may share his sufferings, becoming like him in his death, 11 that by any means possible I may attain the resurrection from the dead. 12 Not that I have already obtained this or am already perfect, but I press on to make it my own, because Christ Jesus has made me his own. 13 Brothers, I do not consider that I have made it my own. But one thing I do: forgetting what lies behind and straining forward to what lies ahead, 14 I press on toward the goal for the prize of the upward call of God in Christ Jesus. 15 Let those of us who are mature think this way, and if in anything you think otherwise, God will reveal that also to you. ESV</a:t>
            </a:r>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3</a:t>
            </a:fld>
            <a:endParaRPr lang="en-US"/>
          </a:p>
        </p:txBody>
      </p:sp>
      <p:sp>
        <p:nvSpPr>
          <p:cNvPr id="5" name="Date Placeholder 4">
            <a:extLst>
              <a:ext uri="{FF2B5EF4-FFF2-40B4-BE49-F238E27FC236}">
                <a16:creationId xmlns:a16="http://schemas.microsoft.com/office/drawing/2014/main" id="{A29738F7-5E10-3E91-BBDC-03E3706319C4}"/>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8C2395DC-3EA7-DBD8-E819-3412D60AE8F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04554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17:16-31</a:t>
            </a:r>
            <a:r>
              <a:rPr lang="en-US" dirty="0"/>
              <a:t> – “16 Now while Paul was waiting for them at Athens, his spirit was provoked within him as he saw that the city was full of idols. 17 So he reasoned in the synagogue with the Jews and the devout persons, and in the marketplace every day with those who happened to be there. 18 Some of the Epicurean and Stoic philosophers also conversed with him. And some said, ‘What does this babbler wish to say?’ Others said, ‘He seems to be a preacher of foreign divinities’ – because he was preaching Jesus and the resurrection. 19 And they took hold of him and brought him to the Areopagus, saying, ‘May we know what this new teaching is that you are presenting? 20 For you bring some strange things to our ears. We wish to know therefore what these things mean.’ 21 Now all the Athenians and the foreigners who lived there would spend their time in nothing except telling or hearing something new. 22 So Paul, standing in the midst of the Areopagus, said: ‘Men of Athens, I perceive that in every way you are very religious. 23 For as I passed along and observed the objects of your worship, I found also an altar with this inscription, “To the unknown god.” </a:t>
            </a:r>
            <a:r>
              <a:rPr lang="en-US" b="1" dirty="0"/>
              <a:t>What therefore you worship as unknown, this I proclaim to you</a:t>
            </a:r>
            <a:r>
              <a:rPr lang="en-US" dirty="0"/>
              <a:t>. 24  The God who made the world and everything in it, being Lord of heaven and earth, does not live in temples made by man,  25 nor is he served by human hands, as though he needed anything, since he himself gives to all mankind life and breath and everything. 26 And he made from one man every nation of mankind to live on all the face of the earth, having determined allotted periods and the boundaries of their dwelling place, 27  that they should seek God, in the hope that they might feel their way toward him and find him. Yet he is actually not far from each one of us, 28 for "'In him we live and move and have our being”; as even some of your own poets have said, "'For we are indeed his offspring.” 29  Being then God's offspring, we ought not to think that the divine being is like gold or silver or stone, an image formed by the art and imagination of man. 30  The times of ignorance God overlooked, but now he commands all people everywhere to repent, 31 because he has fixed a day on which he will judge the world in righteousness by a man whom he has appointed; and of this he has given assurance to all by raising him from the dead.’“ ESV</a:t>
            </a:r>
          </a:p>
          <a:p>
            <a:endParaRPr lang="en-US" dirty="0"/>
          </a:p>
          <a:p>
            <a:pPr defTabSz="990511">
              <a:defRPr/>
            </a:pPr>
            <a:r>
              <a:rPr lang="en-US" b="1" dirty="0"/>
              <a:t>Acts 20:26-27</a:t>
            </a:r>
            <a:r>
              <a:rPr lang="en-US" dirty="0"/>
              <a:t> – “26 Therefore I testify to you this day that I am innocent of the blood of all of you, 27 for </a:t>
            </a:r>
            <a:r>
              <a:rPr lang="en-US" b="1" dirty="0"/>
              <a:t>I did not shrink from declaring</a:t>
            </a:r>
            <a:r>
              <a:rPr lang="en-US" dirty="0"/>
              <a:t> to you the whole counsel of God.” ESV</a:t>
            </a:r>
          </a:p>
          <a:p>
            <a:endParaRPr lang="en-US" dirty="0"/>
          </a:p>
          <a:p>
            <a:r>
              <a:rPr lang="en-US" b="1" dirty="0"/>
              <a:t>II Timothy 1:8</a:t>
            </a:r>
            <a:r>
              <a:rPr lang="en-US" dirty="0"/>
              <a:t> – “Therefore do not be ashamed of the testimony about our Lord, nor of me his prisoner, but </a:t>
            </a:r>
            <a:r>
              <a:rPr lang="en-US" b="1" dirty="0"/>
              <a:t>share in suffering for the gospel</a:t>
            </a:r>
            <a:r>
              <a:rPr lang="en-US" dirty="0"/>
              <a:t> by the power of God” ESV</a:t>
            </a:r>
          </a:p>
          <a:p>
            <a:endParaRPr lang="en-US" dirty="0"/>
          </a:p>
          <a:p>
            <a:r>
              <a:rPr lang="en-US" b="1" dirty="0"/>
              <a:t>II Timothy 1:12-14</a:t>
            </a:r>
            <a:r>
              <a:rPr lang="en-US" dirty="0"/>
              <a:t> – “12  which is why I suffer as I do. </a:t>
            </a:r>
            <a:r>
              <a:rPr lang="en-US" b="1" dirty="0"/>
              <a:t>But I am not ashamed</a:t>
            </a:r>
            <a:r>
              <a:rPr lang="en-US" dirty="0"/>
              <a:t>, for I know whom I have believed, and I am convinced that he is able to guard until that Day what has been entrusted to me.  13  Follow the pattern of the sound words that you have heard from me, in the faith and love that are in Christ Jesus. 14 By the Holy Spirit who dwells within us, guard the good deposit entrusted to you.” ESV</a:t>
            </a:r>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4</a:t>
            </a:fld>
            <a:endParaRPr lang="en-US"/>
          </a:p>
        </p:txBody>
      </p:sp>
      <p:sp>
        <p:nvSpPr>
          <p:cNvPr id="5" name="Date Placeholder 4">
            <a:extLst>
              <a:ext uri="{FF2B5EF4-FFF2-40B4-BE49-F238E27FC236}">
                <a16:creationId xmlns:a16="http://schemas.microsoft.com/office/drawing/2014/main" id="{F51B07BB-C254-40BD-E192-3573A53D680D}"/>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8585C2D7-4860-C63A-CBAF-B891525F47A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72425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1:1</a:t>
            </a:r>
            <a:r>
              <a:rPr lang="en-US" dirty="0"/>
              <a:t> – “Paul, a servant of Christ Jesus, called to be an apostle, </a:t>
            </a:r>
            <a:r>
              <a:rPr lang="en-US" b="1" dirty="0"/>
              <a:t>set apart for the gospel of God</a:t>
            </a:r>
            <a:r>
              <a:rPr lang="en-US" dirty="0"/>
              <a:t>” ESV</a:t>
            </a:r>
          </a:p>
          <a:p>
            <a:endParaRPr lang="en-US" dirty="0"/>
          </a:p>
          <a:p>
            <a:r>
              <a:rPr lang="en-US" b="1" dirty="0"/>
              <a:t>I Corinthians 11:1</a:t>
            </a:r>
            <a:r>
              <a:rPr lang="en-US" dirty="0"/>
              <a:t> – “</a:t>
            </a:r>
            <a:r>
              <a:rPr lang="en-US" b="1" dirty="0"/>
              <a:t>Be imitators of me, as I am of Christ</a:t>
            </a:r>
            <a:r>
              <a:rPr lang="en-US" dirty="0"/>
              <a:t>.” ESV</a:t>
            </a:r>
          </a:p>
          <a:p>
            <a:endParaRPr lang="en-US" dirty="0"/>
          </a:p>
          <a:p>
            <a:r>
              <a:rPr lang="en-US" b="1" dirty="0"/>
              <a:t>II Peter 1:1-4</a:t>
            </a:r>
            <a:r>
              <a:rPr lang="en-US" dirty="0"/>
              <a:t> – “1 Simon Peter, a servant and apostle of Jesus Christ, to them that have obtained a like precious faith with us in the righteousness of our God and (the) Saviour Jesus Christ: 2 Grace to you and peace be multiplied in the knowledge of God and of Jesus our Lord; 3 seeing that his divine power hath granted unto us all things that pertain unto life and godliness, through the knowledge of him that called us by his own glory and virtue; 4 whereby he hath granted unto us </a:t>
            </a:r>
            <a:r>
              <a:rPr lang="en-US" b="1" dirty="0"/>
              <a:t>his precious and exceeding great promises</a:t>
            </a:r>
            <a:r>
              <a:rPr lang="en-US" dirty="0"/>
              <a:t>; that through these ye may become partakers of the divine nature, having escaped from the corruption that is in the world by lust.” ASV</a:t>
            </a:r>
          </a:p>
          <a:p>
            <a:endParaRPr lang="en-US" dirty="0"/>
          </a:p>
          <a:p>
            <a:r>
              <a:rPr lang="en-US" b="1" dirty="0"/>
              <a:t>Acts 8:4</a:t>
            </a:r>
            <a:r>
              <a:rPr lang="en-US" dirty="0"/>
              <a:t> – “Now those who were scattered </a:t>
            </a:r>
            <a:r>
              <a:rPr lang="en-US" b="1" dirty="0"/>
              <a:t>went about preaching the word</a:t>
            </a:r>
            <a:r>
              <a:rPr lang="en-US" dirty="0"/>
              <a:t>.” ESV</a:t>
            </a:r>
          </a:p>
          <a:p>
            <a:endParaRPr lang="en-US" dirty="0"/>
          </a:p>
          <a:p>
            <a:r>
              <a:rPr lang="en-US" b="1" dirty="0"/>
              <a:t>I Timothy 4:15</a:t>
            </a:r>
            <a:r>
              <a:rPr lang="en-US" dirty="0"/>
              <a:t> – “Practice these things, </a:t>
            </a:r>
            <a:r>
              <a:rPr lang="en-US" b="1" dirty="0"/>
              <a:t>devote yourself to them</a:t>
            </a:r>
            <a:r>
              <a:rPr lang="en-US" dirty="0"/>
              <a:t>, so that all may see your progress.” ESV</a:t>
            </a:r>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5</a:t>
            </a:fld>
            <a:endParaRPr lang="en-US"/>
          </a:p>
        </p:txBody>
      </p:sp>
      <p:sp>
        <p:nvSpPr>
          <p:cNvPr id="5" name="Date Placeholder 4">
            <a:extLst>
              <a:ext uri="{FF2B5EF4-FFF2-40B4-BE49-F238E27FC236}">
                <a16:creationId xmlns:a16="http://schemas.microsoft.com/office/drawing/2014/main" id="{FBDB4CC8-AC0B-E5D5-F039-D542DC73D498}"/>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88764615-8F71-F065-E729-BD3E6A3C2E9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16950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9:1-3</a:t>
            </a:r>
            <a:r>
              <a:rPr lang="en-US" dirty="0"/>
              <a:t> – “1 I am speaking the truth in Christ – I am not lying; my conscience bears me witness in the Holy Spirit – 2 that I have great sorrow and unceasing anguish in my heart. 3 For </a:t>
            </a:r>
            <a:r>
              <a:rPr lang="en-US" b="1" dirty="0"/>
              <a:t>I could wish that I myself were accursed</a:t>
            </a:r>
            <a:r>
              <a:rPr lang="en-US" dirty="0"/>
              <a:t> and cut off from Christ for the sake of my brothers, my kinsmen according to the flesh.” ESV</a:t>
            </a:r>
          </a:p>
          <a:p>
            <a:endParaRPr lang="en-US" dirty="0"/>
          </a:p>
          <a:p>
            <a:r>
              <a:rPr lang="en-US" b="1" dirty="0"/>
              <a:t>Acts 10:34-35</a:t>
            </a:r>
            <a:r>
              <a:rPr lang="en-US" dirty="0"/>
              <a:t> – “34 </a:t>
            </a:r>
            <a:r>
              <a:rPr lang="en-US" b="1" dirty="0"/>
              <a:t>So Peter opened his mouth and said</a:t>
            </a:r>
            <a:r>
              <a:rPr lang="en-US" dirty="0"/>
              <a:t>: ‘Truly I understand that God shows no partiality, 35 but in every nation anyone who fears him and does what is right is acceptable to him.’” ESV</a:t>
            </a:r>
          </a:p>
          <a:p>
            <a:endParaRPr lang="en-US" dirty="0"/>
          </a:p>
          <a:p>
            <a:r>
              <a:rPr lang="en-US" b="1" dirty="0"/>
              <a:t>James 2:1</a:t>
            </a:r>
            <a:r>
              <a:rPr lang="en-US" dirty="0"/>
              <a:t> – “My brothers, </a:t>
            </a:r>
            <a:r>
              <a:rPr lang="en-US" b="1" dirty="0"/>
              <a:t>show no partiality</a:t>
            </a:r>
            <a:r>
              <a:rPr lang="en-US" dirty="0"/>
              <a:t> as you hold the faith in our Lord Jesus Christ, the Lord of glory.” ESV</a:t>
            </a:r>
          </a:p>
          <a:p>
            <a:endParaRPr lang="en-US" dirty="0"/>
          </a:p>
          <a:p>
            <a:r>
              <a:rPr lang="en-US" b="1" dirty="0"/>
              <a:t>II Timothy 2:2</a:t>
            </a:r>
            <a:r>
              <a:rPr lang="en-US" dirty="0"/>
              <a:t> – “and what you have heard from me in the presence of many witnesses </a:t>
            </a:r>
            <a:r>
              <a:rPr lang="en-US" b="1" dirty="0"/>
              <a:t>entrust to faithful men who will be able to teach others also</a:t>
            </a:r>
            <a:r>
              <a:rPr lang="en-US" dirty="0"/>
              <a:t>.” ESV</a:t>
            </a:r>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6</a:t>
            </a:fld>
            <a:endParaRPr lang="en-US"/>
          </a:p>
        </p:txBody>
      </p:sp>
      <p:sp>
        <p:nvSpPr>
          <p:cNvPr id="5" name="Date Placeholder 4">
            <a:extLst>
              <a:ext uri="{FF2B5EF4-FFF2-40B4-BE49-F238E27FC236}">
                <a16:creationId xmlns:a16="http://schemas.microsoft.com/office/drawing/2014/main" id="{44F33C7C-0458-7E2C-204C-5DCA8358C9D9}"/>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B2FB268A-5992-1983-F851-6933AC71F73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62106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Jeremiah 20:9</a:t>
            </a:r>
            <a:r>
              <a:rPr lang="en-US" dirty="0"/>
              <a:t> – “If I say, ‘I will not mention him, or speak any more in his name,’  </a:t>
            </a:r>
            <a:r>
              <a:rPr lang="en-US" b="1" dirty="0"/>
              <a:t>there is in my heart as it were a burning fire</a:t>
            </a:r>
            <a:r>
              <a:rPr lang="en-US" dirty="0"/>
              <a:t> shut up in my bones, and I am weary with holding it in, and I cannot.” ESV</a:t>
            </a:r>
          </a:p>
          <a:p>
            <a:endParaRPr lang="en-US" dirty="0"/>
          </a:p>
          <a:p>
            <a:r>
              <a:rPr lang="en-US" b="1" dirty="0"/>
              <a:t>Isaiah 6:8</a:t>
            </a:r>
            <a:r>
              <a:rPr lang="en-US" dirty="0"/>
              <a:t> – “And I heard the voice of the Lord saying, ‘Whom shall I send, and who will go for us?’ Then I said, ‘</a:t>
            </a:r>
            <a:r>
              <a:rPr lang="en-US" b="1" dirty="0"/>
              <a:t>Here am I! Send me</a:t>
            </a:r>
            <a:r>
              <a:rPr lang="en-US" dirty="0"/>
              <a:t>.’" ESV</a:t>
            </a:r>
          </a:p>
          <a:p>
            <a:endParaRPr lang="en-US" dirty="0"/>
          </a:p>
          <a:p>
            <a:r>
              <a:rPr lang="en-US" b="1" dirty="0"/>
              <a:t>II Peter 3:18</a:t>
            </a:r>
            <a:r>
              <a:rPr lang="en-US" dirty="0"/>
              <a:t> – “But </a:t>
            </a:r>
            <a:r>
              <a:rPr lang="en-US" b="1" dirty="0"/>
              <a:t>grow in the grace and knowledge of our Lord</a:t>
            </a:r>
            <a:r>
              <a:rPr lang="en-US" dirty="0"/>
              <a:t> and Savior Jesus Christ. To him be the glory both now and to the day of eternity. Amen.” ESV</a:t>
            </a:r>
          </a:p>
          <a:p>
            <a:endParaRPr lang="en-US" dirty="0"/>
          </a:p>
          <a:p>
            <a:r>
              <a:rPr lang="en-US" b="1" dirty="0"/>
              <a:t>Hebrews 5:12</a:t>
            </a:r>
            <a:r>
              <a:rPr lang="en-US" dirty="0"/>
              <a:t> – “For though by this time </a:t>
            </a:r>
            <a:r>
              <a:rPr lang="en-US" b="1" dirty="0"/>
              <a:t>you ought to be teachers</a:t>
            </a:r>
            <a:r>
              <a:rPr lang="en-US" dirty="0"/>
              <a:t>, you need someone to teach you again the basic principles of the oracles of God. You need milk, not solid food” ESV</a:t>
            </a:r>
          </a:p>
          <a:p>
            <a:endParaRPr lang="en-US" dirty="0"/>
          </a:p>
          <a:p>
            <a:r>
              <a:rPr lang="en-US" b="1" dirty="0"/>
              <a:t>II Timothy 4:1-4</a:t>
            </a:r>
            <a:r>
              <a:rPr lang="en-US" dirty="0"/>
              <a:t> – “1 I charge you in the presence of God and of Christ Jesus, who is to judge the living and the dead, and by his appearing and his kingdom: 2 preach the word; be ready in season and out of season; reprove, rebuke, and exhort, with complete patience and teaching. 3  For the time is coming when </a:t>
            </a:r>
            <a:r>
              <a:rPr lang="en-US" b="1" dirty="0"/>
              <a:t>people will not endure sound teaching</a:t>
            </a:r>
            <a:r>
              <a:rPr lang="en-US" dirty="0"/>
              <a:t>, but having itching ears they will accumulate for themselves teachers to suit their own passions, 4 and will turn away from listening to the truth and wander off into myths.” ESV</a:t>
            </a:r>
          </a:p>
          <a:p>
            <a:endParaRPr lang="en-US" dirty="0"/>
          </a:p>
          <a:p>
            <a:endParaRPr lang="en-US" dirty="0"/>
          </a:p>
        </p:txBody>
      </p:sp>
      <p:sp>
        <p:nvSpPr>
          <p:cNvPr id="4" name="Slide Number Placeholder 3"/>
          <p:cNvSpPr>
            <a:spLocks noGrp="1"/>
          </p:cNvSpPr>
          <p:nvPr>
            <p:ph type="sldNum" sz="quarter" idx="5"/>
          </p:nvPr>
        </p:nvSpPr>
        <p:spPr/>
        <p:txBody>
          <a:bodyPr/>
          <a:lstStyle/>
          <a:p>
            <a:fld id="{1B430782-B3FC-46A9-8AC8-52BDC0E5648B}" type="slidenum">
              <a:rPr lang="en-US" smtClean="0"/>
              <a:t>7</a:t>
            </a:fld>
            <a:endParaRPr lang="en-US"/>
          </a:p>
        </p:txBody>
      </p:sp>
      <p:sp>
        <p:nvSpPr>
          <p:cNvPr id="5" name="Date Placeholder 4">
            <a:extLst>
              <a:ext uri="{FF2B5EF4-FFF2-40B4-BE49-F238E27FC236}">
                <a16:creationId xmlns:a16="http://schemas.microsoft.com/office/drawing/2014/main" id="{05DD0153-B1CB-9EE3-B2C4-3C542FB45F57}"/>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7DECEF58-E17C-CD0D-C689-1C7228FFA79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40486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1:7-8</a:t>
            </a:r>
            <a:r>
              <a:rPr lang="en-US" dirty="0"/>
              <a:t> – “7 for </a:t>
            </a:r>
            <a:r>
              <a:rPr lang="en-US" b="1" dirty="0"/>
              <a:t>God gave us a spirit not of fear but of power</a:t>
            </a:r>
            <a:r>
              <a:rPr lang="en-US" dirty="0"/>
              <a:t> and love and self-control. 8 Therefore </a:t>
            </a:r>
            <a:r>
              <a:rPr lang="en-US" b="1" dirty="0"/>
              <a:t>do not be ashamed</a:t>
            </a:r>
            <a:r>
              <a:rPr lang="en-US" dirty="0"/>
              <a:t> of the testimony about our Lord, nor of me his prisoner, but share in suffering for the gospel by the power of God” ESV</a:t>
            </a:r>
          </a:p>
          <a:p>
            <a:endParaRPr lang="en-US" dirty="0"/>
          </a:p>
          <a:p>
            <a:r>
              <a:rPr lang="en-US" b="1" dirty="0"/>
              <a:t>Acts 20:20-21</a:t>
            </a:r>
            <a:r>
              <a:rPr lang="en-US" dirty="0"/>
              <a:t> – “20 how </a:t>
            </a:r>
            <a:r>
              <a:rPr lang="en-US" b="1" dirty="0"/>
              <a:t>I did not shrink from declaring to you anything that was profitable</a:t>
            </a:r>
            <a:r>
              <a:rPr lang="en-US" dirty="0"/>
              <a:t>, and teaching you in public and from house to house, 21  testifying both to Jews and to Greeks of repentance toward God and of faith in our Lord Jesus Christ.” ESV</a:t>
            </a:r>
          </a:p>
          <a:p>
            <a:endParaRPr lang="en-US" dirty="0"/>
          </a:p>
          <a:p>
            <a:r>
              <a:rPr lang="en-US" b="1" dirty="0"/>
              <a:t>I Peter 4:16</a:t>
            </a:r>
            <a:r>
              <a:rPr lang="en-US" dirty="0"/>
              <a:t> – “Yet if anyone suffers as a Christian, let him not be ashamed, but </a:t>
            </a:r>
            <a:r>
              <a:rPr lang="en-US" b="1" dirty="0"/>
              <a:t>let him glorify God in that name</a:t>
            </a:r>
            <a:r>
              <a:rPr lang="en-US" dirty="0"/>
              <a:t>.” ESV</a:t>
            </a:r>
          </a:p>
          <a:p>
            <a:endParaRPr lang="en-US" dirty="0"/>
          </a:p>
          <a:p>
            <a:r>
              <a:rPr lang="en-US" b="1" dirty="0"/>
              <a:t>Isaiah 30:9-11</a:t>
            </a:r>
            <a:r>
              <a:rPr lang="en-US" dirty="0"/>
              <a:t> – “9  For they are a rebellious people, lying children, children unwilling to hear the instruction of the Lord; 10  who say to the seers, ‘Do not see,’ and to the prophets, ‘Do not prophesy to us what is right; </a:t>
            </a:r>
            <a:r>
              <a:rPr lang="en-US" b="1" dirty="0"/>
              <a:t>speak to us smooth things</a:t>
            </a:r>
            <a:r>
              <a:rPr lang="en-US" dirty="0"/>
              <a:t>, prophesy illusions, 11 leave the way, turn aside from the path, let us hear no more about the Holy One of Israel.’“ ESV</a:t>
            </a:r>
          </a:p>
          <a:p>
            <a:endParaRPr lang="en-US" dirty="0"/>
          </a:p>
          <a:p>
            <a:r>
              <a:rPr lang="en-US" b="1" dirty="0"/>
              <a:t>Acts 20:27</a:t>
            </a:r>
            <a:r>
              <a:rPr lang="en-US" dirty="0"/>
              <a:t> – “for I did not shrink from </a:t>
            </a:r>
            <a:r>
              <a:rPr lang="en-US" b="1" dirty="0"/>
              <a:t>declaring to you the whole counsel of God</a:t>
            </a:r>
            <a:r>
              <a:rPr lang="en-US" dirty="0"/>
              <a:t>.” ESV</a:t>
            </a:r>
          </a:p>
        </p:txBody>
      </p:sp>
      <p:sp>
        <p:nvSpPr>
          <p:cNvPr id="4" name="Slide Number Placeholder 3"/>
          <p:cNvSpPr>
            <a:spLocks noGrp="1"/>
          </p:cNvSpPr>
          <p:nvPr>
            <p:ph type="sldNum" sz="quarter" idx="5"/>
          </p:nvPr>
        </p:nvSpPr>
        <p:spPr/>
        <p:txBody>
          <a:bodyPr/>
          <a:lstStyle/>
          <a:p>
            <a:fld id="{1B430782-B3FC-46A9-8AC8-52BDC0E5648B}" type="slidenum">
              <a:rPr lang="en-US" smtClean="0"/>
              <a:t>8</a:t>
            </a:fld>
            <a:endParaRPr lang="en-US"/>
          </a:p>
        </p:txBody>
      </p:sp>
      <p:sp>
        <p:nvSpPr>
          <p:cNvPr id="5" name="Date Placeholder 4">
            <a:extLst>
              <a:ext uri="{FF2B5EF4-FFF2-40B4-BE49-F238E27FC236}">
                <a16:creationId xmlns:a16="http://schemas.microsoft.com/office/drawing/2014/main" id="{3BAFFED9-0037-8591-BB72-0DC639215880}"/>
              </a:ext>
            </a:extLst>
          </p:cNvPr>
          <p:cNvSpPr>
            <a:spLocks noGrp="1"/>
          </p:cNvSpPr>
          <p:nvPr>
            <p:ph type="dt" idx="1"/>
          </p:nvPr>
        </p:nvSpPr>
        <p:spPr/>
        <p:txBody>
          <a:bodyPr/>
          <a:lstStyle/>
          <a:p>
            <a:r>
              <a:rPr lang="en-US"/>
              <a:t>12/28/2025 am</a:t>
            </a:r>
          </a:p>
        </p:txBody>
      </p:sp>
      <p:sp>
        <p:nvSpPr>
          <p:cNvPr id="6" name="Footer Placeholder 5">
            <a:extLst>
              <a:ext uri="{FF2B5EF4-FFF2-40B4-BE49-F238E27FC236}">
                <a16:creationId xmlns:a16="http://schemas.microsoft.com/office/drawing/2014/main" id="{0595BBE5-0B66-B446-A7E1-862B9862828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195485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9</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12/28/2025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1687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7440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7019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8073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81940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1103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5571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82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372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3245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4357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90598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6816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28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7036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0757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12/30/2025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869074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41A16-6581-AEEA-AF9A-A0906ECDD8AB}"/>
              </a:ext>
            </a:extLst>
          </p:cNvPr>
          <p:cNvSpPr>
            <a:spLocks noGrp="1"/>
          </p:cNvSpPr>
          <p:nvPr>
            <p:ph type="ctrTitle"/>
          </p:nvPr>
        </p:nvSpPr>
        <p:spPr>
          <a:xfrm>
            <a:off x="1942416" y="3023056"/>
            <a:ext cx="6600451" cy="1754326"/>
          </a:xfrm>
        </p:spPr>
        <p:txBody>
          <a:bodyPr anchor="t" anchorCtr="0">
            <a:spAutoFit/>
          </a:bodyPr>
          <a:lstStyle/>
          <a:p>
            <a:r>
              <a:rPr lang="en-US" b="1" dirty="0">
                <a:solidFill>
                  <a:schemeClr val="tx1"/>
                </a:solidFill>
              </a:rPr>
              <a:t>The “I Am’s” Of Paul</a:t>
            </a:r>
          </a:p>
        </p:txBody>
      </p:sp>
      <p:sp>
        <p:nvSpPr>
          <p:cNvPr id="3" name="Subtitle 2">
            <a:extLst>
              <a:ext uri="{FF2B5EF4-FFF2-40B4-BE49-F238E27FC236}">
                <a16:creationId xmlns:a16="http://schemas.microsoft.com/office/drawing/2014/main" id="{86F2DBFE-A3A3-3AE4-FB6E-0956C8AD1420}"/>
              </a:ext>
            </a:extLst>
          </p:cNvPr>
          <p:cNvSpPr>
            <a:spLocks noGrp="1"/>
          </p:cNvSpPr>
          <p:nvPr>
            <p:ph type="subTitle" idx="1"/>
          </p:nvPr>
        </p:nvSpPr>
        <p:spPr>
          <a:xfrm>
            <a:off x="1942416" y="4777380"/>
            <a:ext cx="6600451" cy="523220"/>
          </a:xfrm>
        </p:spPr>
        <p:txBody>
          <a:bodyPr anchor="t" anchorCtr="0">
            <a:spAutoFit/>
          </a:bodyPr>
          <a:lstStyle/>
          <a:p>
            <a:r>
              <a:rPr lang="en-US" sz="2800" b="1" dirty="0">
                <a:solidFill>
                  <a:schemeClr val="tx1"/>
                </a:solidFill>
              </a:rPr>
              <a:t>Romans 1:14-16</a:t>
            </a:r>
          </a:p>
        </p:txBody>
      </p:sp>
    </p:spTree>
    <p:extLst>
      <p:ext uri="{BB962C8B-B14F-4D97-AF65-F5344CB8AC3E}">
        <p14:creationId xmlns:p14="http://schemas.microsoft.com/office/powerpoint/2010/main" val="4221302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914400" y="1371600"/>
            <a:ext cx="8229600" cy="5262979"/>
          </a:xfrm>
        </p:spPr>
        <p:txBody>
          <a:bodyPr wrap="square" anchor="t" anchorCtr="0">
            <a:spAutoFit/>
          </a:bodyPr>
          <a:lstStyle/>
          <a:p>
            <a:pPr marL="0" indent="0">
              <a:spcBef>
                <a:spcPts val="0"/>
              </a:spcBef>
              <a:spcAft>
                <a:spcPts val="0"/>
              </a:spcAft>
              <a:buClr>
                <a:schemeClr val="bg1"/>
              </a:buClr>
              <a:buSzPct val="100000"/>
              <a:buNone/>
            </a:pPr>
            <a:r>
              <a:rPr lang="en-US" sz="2800" b="1" dirty="0">
                <a:solidFill>
                  <a:schemeClr val="tx1"/>
                </a:solidFill>
                <a:cs typeface="Arial" panose="020B0604020202020204" pitchFamily="34" charset="0"/>
              </a:rPr>
              <a:t>Repent of your sins</a:t>
            </a:r>
          </a:p>
          <a:p>
            <a:pPr lvl="1">
              <a:spcBef>
                <a:spcPts val="0"/>
              </a:spcBef>
              <a:spcAft>
                <a:spcPts val="0"/>
              </a:spcAft>
              <a:buClr>
                <a:schemeClr val="tx1"/>
              </a:buClr>
              <a:buSzPct val="100000"/>
              <a:buFont typeface="Wingdings 3" panose="05040102010807070707" pitchFamily="18" charset="2"/>
              <a:buChar char="´"/>
            </a:pPr>
            <a:r>
              <a:rPr lang="en-US" sz="2800" dirty="0">
                <a:solidFill>
                  <a:schemeClr val="tx1"/>
                </a:solidFill>
                <a:cs typeface="Arial" panose="020B0604020202020204" pitchFamily="34" charset="0"/>
              </a:rPr>
              <a:t>Acts 3:19 – “Repent therefore, and turn again, that your sins may be blotted out”</a:t>
            </a:r>
            <a:endParaRPr lang="en-US" sz="2800" b="1" dirty="0">
              <a:solidFill>
                <a:schemeClr val="tx1"/>
              </a:solidFill>
              <a:cs typeface="Arial" panose="020B0604020202020204" pitchFamily="34" charset="0"/>
            </a:endParaRPr>
          </a:p>
          <a:p>
            <a:pPr marL="0" indent="0">
              <a:spcBef>
                <a:spcPts val="0"/>
              </a:spcBef>
              <a:spcAft>
                <a:spcPts val="0"/>
              </a:spcAft>
              <a:buClr>
                <a:schemeClr val="bg1"/>
              </a:buClr>
              <a:buSzPct val="100000"/>
              <a:buNone/>
            </a:pPr>
            <a:endParaRPr lang="en-US" sz="2800" b="1"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2800" b="1" dirty="0">
                <a:solidFill>
                  <a:schemeClr val="tx1"/>
                </a:solidFill>
                <a:cs typeface="Arial" panose="020B0604020202020204" pitchFamily="34" charset="0"/>
              </a:rPr>
              <a:t>Confess that Jesus is the Son of God</a:t>
            </a:r>
          </a:p>
          <a:p>
            <a:pPr lvl="1">
              <a:spcBef>
                <a:spcPts val="0"/>
              </a:spcBef>
              <a:spcAft>
                <a:spcPts val="0"/>
              </a:spcAft>
              <a:buClr>
                <a:schemeClr val="tx1"/>
              </a:buClr>
              <a:buSzPct val="100000"/>
            </a:pPr>
            <a:r>
              <a:rPr lang="en-US" sz="2800" dirty="0">
                <a:solidFill>
                  <a:schemeClr val="tx1"/>
                </a:solidFill>
                <a:cs typeface="Arial" panose="020B0604020202020204" pitchFamily="34" charset="0"/>
              </a:rPr>
              <a:t>Romans 10:9-10 – “because, if you confess with your mouth that Jesus is Lord and believe in your heart that God raised him from the dead, you will be saved. For with the heart one believes and is justified, and  with the mouth one confesses and is saved”</a:t>
            </a:r>
          </a:p>
        </p:txBody>
      </p:sp>
      <p:sp>
        <p:nvSpPr>
          <p:cNvPr id="4" name="Title 1">
            <a:extLst>
              <a:ext uri="{FF2B5EF4-FFF2-40B4-BE49-F238E27FC236}">
                <a16:creationId xmlns:a16="http://schemas.microsoft.com/office/drawing/2014/main" id="{CD666A5E-4774-57F1-06DA-5A20784A03F5}"/>
              </a:ext>
            </a:extLst>
          </p:cNvPr>
          <p:cNvSpPr>
            <a:spLocks noGrp="1"/>
          </p:cNvSpPr>
          <p:nvPr>
            <p:ph type="title"/>
          </p:nvPr>
        </p:nvSpPr>
        <p:spPr>
          <a:xfrm>
            <a:off x="1325880" y="554592"/>
            <a:ext cx="7772400" cy="832104"/>
          </a:xfrm>
        </p:spPr>
        <p:txBody>
          <a:bodyPr wrap="square" anchor="t" anchorCtr="0">
            <a:spAutoFit/>
          </a:bodyPr>
          <a:lstStyle/>
          <a:p>
            <a:pPr algn="l"/>
            <a:r>
              <a:rPr lang="en-US" sz="48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914399" y="1371600"/>
            <a:ext cx="8229601" cy="5413790"/>
          </a:xfrm>
        </p:spPr>
        <p:txBody>
          <a:bodyPr wrap="square" anchor="t" anchorCtr="0">
            <a:spAutoFit/>
          </a:bodyPr>
          <a:lstStyle/>
          <a:p>
            <a:pPr marL="0" indent="0">
              <a:lnSpc>
                <a:spcPct val="95000"/>
              </a:lnSpc>
              <a:spcBef>
                <a:spcPts val="0"/>
              </a:spcBef>
              <a:buClrTx/>
              <a:buSzPct val="100000"/>
              <a:buNone/>
            </a:pPr>
            <a:r>
              <a:rPr lang="en-US" sz="2800" b="1" dirty="0">
                <a:solidFill>
                  <a:schemeClr val="tx1"/>
                </a:solidFill>
                <a:cs typeface="Arial" panose="020B0604020202020204" pitchFamily="34" charset="0"/>
              </a:rPr>
              <a:t>Be immersed in water</a:t>
            </a:r>
          </a:p>
          <a:p>
            <a:pPr lvl="1">
              <a:lnSpc>
                <a:spcPct val="95000"/>
              </a:lnSpc>
              <a:spcBef>
                <a:spcPts val="0"/>
              </a:spcBef>
              <a:buSzPct val="100000"/>
            </a:pPr>
            <a:r>
              <a:rPr lang="en-US" sz="2800" dirty="0">
                <a:solidFill>
                  <a:schemeClr val="tx1"/>
                </a:solidFill>
                <a:cs typeface="Arial" panose="020B0604020202020204" pitchFamily="34" charset="0"/>
              </a:rPr>
              <a:t>Acts 2:38 – “Repent and be baptized every one of you in the name of Jesus Christ for the forgiveness of your sins, and you will receive the gift of the Holy Spirit.”</a:t>
            </a:r>
          </a:p>
          <a:p>
            <a:pPr lvl="1">
              <a:lnSpc>
                <a:spcPct val="95000"/>
              </a:lnSpc>
              <a:spcBef>
                <a:spcPts val="0"/>
              </a:spcBef>
              <a:buClrTx/>
              <a:buSzPct val="100000"/>
              <a:buFont typeface="Arial" panose="020B0604020202020204" pitchFamily="34" charset="0"/>
              <a:buChar char="•"/>
            </a:pPr>
            <a:endParaRPr lang="en-US" sz="2800" dirty="0">
              <a:solidFill>
                <a:schemeClr val="tx1"/>
              </a:solidFill>
              <a:cs typeface="Arial" panose="020B0604020202020204" pitchFamily="34" charset="0"/>
            </a:endParaRPr>
          </a:p>
          <a:p>
            <a:pPr marL="0" indent="0">
              <a:lnSpc>
                <a:spcPct val="95000"/>
              </a:lnSpc>
              <a:spcBef>
                <a:spcPts val="0"/>
              </a:spcBef>
              <a:buClrTx/>
              <a:buSzPct val="100000"/>
              <a:buNone/>
            </a:pPr>
            <a:r>
              <a:rPr lang="en-US" sz="2800" b="1" dirty="0">
                <a:solidFill>
                  <a:schemeClr val="tx1"/>
                </a:solidFill>
                <a:cs typeface="Arial" panose="020B0604020202020204" pitchFamily="34" charset="0"/>
              </a:rPr>
              <a:t>Remain faithful</a:t>
            </a:r>
          </a:p>
          <a:p>
            <a:pPr lvl="1">
              <a:lnSpc>
                <a:spcPct val="95000"/>
              </a:lnSpc>
              <a:spcBef>
                <a:spcPts val="0"/>
              </a:spcBef>
              <a:buSzPct val="100000"/>
            </a:pPr>
            <a:r>
              <a:rPr lang="en-US" sz="2800" dirty="0">
                <a:solidFill>
                  <a:schemeClr val="tx1"/>
                </a:solidFill>
                <a:cs typeface="Arial" panose="020B0604020202020204" pitchFamily="34" charset="0"/>
              </a:rPr>
              <a:t>I Corinthians 15:1-2 – “Now I would remind you, brothers, of the gospel I preached to you, which you received, in which you stand and by which you are being saved if you hold fast to the word I preached to you – unless you believed in vain”</a:t>
            </a:r>
          </a:p>
        </p:txBody>
      </p:sp>
      <p:sp>
        <p:nvSpPr>
          <p:cNvPr id="4" name="Title 1">
            <a:extLst>
              <a:ext uri="{FF2B5EF4-FFF2-40B4-BE49-F238E27FC236}">
                <a16:creationId xmlns:a16="http://schemas.microsoft.com/office/drawing/2014/main" id="{C37B0F5B-C13A-1EF2-3439-F2DED90E5544}"/>
              </a:ext>
            </a:extLst>
          </p:cNvPr>
          <p:cNvSpPr>
            <a:spLocks noGrp="1"/>
          </p:cNvSpPr>
          <p:nvPr>
            <p:ph type="title"/>
          </p:nvPr>
        </p:nvSpPr>
        <p:spPr>
          <a:xfrm>
            <a:off x="1325880" y="554592"/>
            <a:ext cx="7772400" cy="832104"/>
          </a:xfrm>
        </p:spPr>
        <p:txBody>
          <a:bodyPr wrap="square" anchor="t" anchorCtr="0">
            <a:spAutoFit/>
          </a:bodyPr>
          <a:lstStyle/>
          <a:p>
            <a:pPr algn="l"/>
            <a:r>
              <a:rPr lang="en-US" sz="48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52729-142E-066E-FC9B-4FB94C698020}"/>
              </a:ext>
            </a:extLst>
          </p:cNvPr>
          <p:cNvSpPr>
            <a:spLocks noGrp="1"/>
          </p:cNvSpPr>
          <p:nvPr>
            <p:ph type="title"/>
          </p:nvPr>
        </p:nvSpPr>
        <p:spPr>
          <a:xfrm>
            <a:off x="1325880" y="611052"/>
            <a:ext cx="6589199" cy="707886"/>
          </a:xfrm>
        </p:spPr>
        <p:txBody>
          <a:bodyPr>
            <a:spAutoFit/>
          </a:bodyPr>
          <a:lstStyle/>
          <a:p>
            <a:r>
              <a:rPr lang="en-US" sz="4000" dirty="0">
                <a:solidFill>
                  <a:schemeClr val="tx1"/>
                </a:solidFill>
              </a:rPr>
              <a:t>“</a:t>
            </a:r>
            <a:r>
              <a:rPr lang="en-US" sz="4000" b="1" dirty="0">
                <a:solidFill>
                  <a:schemeClr val="tx1"/>
                </a:solidFill>
              </a:rPr>
              <a:t>I Am …</a:t>
            </a:r>
            <a:r>
              <a:rPr lang="en-US" sz="4000" dirty="0">
                <a:solidFill>
                  <a:schemeClr val="tx1"/>
                </a:solidFill>
              </a:rPr>
              <a:t>”</a:t>
            </a:r>
          </a:p>
        </p:txBody>
      </p:sp>
      <p:sp>
        <p:nvSpPr>
          <p:cNvPr id="3" name="Content Placeholder 2">
            <a:extLst>
              <a:ext uri="{FF2B5EF4-FFF2-40B4-BE49-F238E27FC236}">
                <a16:creationId xmlns:a16="http://schemas.microsoft.com/office/drawing/2014/main" id="{B3C088C7-97D5-A816-EDEE-ECDD1BDD1DE7}"/>
              </a:ext>
            </a:extLst>
          </p:cNvPr>
          <p:cNvSpPr>
            <a:spLocks noGrp="1"/>
          </p:cNvSpPr>
          <p:nvPr>
            <p:ph idx="1"/>
          </p:nvPr>
        </p:nvSpPr>
        <p:spPr>
          <a:xfrm>
            <a:off x="1280159" y="1371600"/>
            <a:ext cx="7315200" cy="5406608"/>
          </a:xfrm>
        </p:spPr>
        <p:txBody>
          <a:bodyPr>
            <a:spAutoFit/>
          </a:bodyPr>
          <a:lstStyle/>
          <a:p>
            <a:pPr marL="0" indent="0">
              <a:buNone/>
            </a:pPr>
            <a:r>
              <a:rPr lang="en-US" sz="3200" b="1" dirty="0">
                <a:solidFill>
                  <a:schemeClr val="tx1"/>
                </a:solidFill>
              </a:rPr>
              <a:t>Debtor</a:t>
            </a:r>
            <a:endParaRPr lang="en-US" sz="2800" b="1" dirty="0">
              <a:solidFill>
                <a:schemeClr val="tx1"/>
              </a:solidFill>
            </a:endParaRPr>
          </a:p>
          <a:p>
            <a:r>
              <a:rPr lang="en-US" sz="2800" dirty="0"/>
              <a:t>Paul felt he had a debt that he owed to all men – the proclamation of the gospel</a:t>
            </a:r>
          </a:p>
          <a:p>
            <a:pPr lvl="1"/>
            <a:r>
              <a:rPr lang="en-US" sz="2800" dirty="0"/>
              <a:t>Colossians 1:21-23 – “… </a:t>
            </a:r>
            <a:r>
              <a:rPr lang="it-IT" sz="2800" dirty="0"/>
              <a:t>I, Paul, became a minister</a:t>
            </a:r>
            <a:r>
              <a:rPr lang="en-US" sz="2800" dirty="0"/>
              <a:t>” </a:t>
            </a:r>
            <a:r>
              <a:rPr lang="en-US" sz="2800" i="1" dirty="0"/>
              <a:t>(</a:t>
            </a:r>
            <a:r>
              <a:rPr lang="en-US" sz="2800" i="1" dirty="0" err="1">
                <a:latin typeface="PCSB Greek" panose="020B0500000000000000" pitchFamily="34" charset="0"/>
              </a:rPr>
              <a:t>dia</a:t>
            </a:r>
            <a:r>
              <a:rPr lang="en-US" sz="2800" i="1" dirty="0">
                <a:latin typeface="PCSB Greek" panose="020B0500000000000000" pitchFamily="34" charset="0"/>
              </a:rPr>
              <a:t>/</a:t>
            </a:r>
            <a:r>
              <a:rPr lang="en-US" sz="2800" i="1" dirty="0" err="1">
                <a:latin typeface="PCSB Greek" panose="020B0500000000000000" pitchFamily="34" charset="0"/>
              </a:rPr>
              <a:t>kono</a:t>
            </a:r>
            <a:r>
              <a:rPr lang="en-US" sz="2800" i="1" dirty="0">
                <a:latin typeface="PCSB Greek" panose="020B0500000000000000" pitchFamily="34" charset="0"/>
              </a:rPr>
              <a:t>$</a:t>
            </a:r>
            <a:r>
              <a:rPr lang="en-US" sz="2800" i="1" dirty="0"/>
              <a:t>)</a:t>
            </a:r>
            <a:endParaRPr lang="en-US" sz="2800" i="1" dirty="0">
              <a:latin typeface="PCSB Greek" panose="020B0500000000000000" pitchFamily="34" charset="0"/>
            </a:endParaRPr>
          </a:p>
          <a:p>
            <a:pPr lvl="2"/>
            <a:r>
              <a:rPr lang="en-US" sz="2800" dirty="0"/>
              <a:t>cf. Matthew 20:26-28 – “… the Son of Man came not to be served but to serve”</a:t>
            </a:r>
            <a:endParaRPr lang="it-IT" sz="2800" dirty="0"/>
          </a:p>
          <a:p>
            <a:r>
              <a:rPr lang="en-US" sz="2800" dirty="0"/>
              <a:t>II Timothy 4:6-8 – “I have fought the good fight”</a:t>
            </a:r>
          </a:p>
        </p:txBody>
      </p:sp>
    </p:spTree>
    <p:extLst>
      <p:ext uri="{BB962C8B-B14F-4D97-AF65-F5344CB8AC3E}">
        <p14:creationId xmlns:p14="http://schemas.microsoft.com/office/powerpoint/2010/main" val="2292704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33A4-62BC-D52B-8BFC-5C9BC26E5F02}"/>
              </a:ext>
            </a:extLst>
          </p:cNvPr>
          <p:cNvSpPr>
            <a:spLocks noGrp="1"/>
          </p:cNvSpPr>
          <p:nvPr>
            <p:ph type="title"/>
          </p:nvPr>
        </p:nvSpPr>
        <p:spPr>
          <a:xfrm>
            <a:off x="1325880" y="612648"/>
            <a:ext cx="6589199" cy="707886"/>
          </a:xfrm>
        </p:spPr>
        <p:txBody>
          <a:bodyPr>
            <a:spAutoFit/>
          </a:bodyPr>
          <a:lstStyle/>
          <a:p>
            <a:r>
              <a:rPr lang="en-US" sz="4000" dirty="0">
                <a:solidFill>
                  <a:schemeClr val="tx1"/>
                </a:solidFill>
              </a:rPr>
              <a:t>“</a:t>
            </a:r>
            <a:r>
              <a:rPr lang="en-US" sz="4000" b="1" dirty="0">
                <a:solidFill>
                  <a:schemeClr val="tx1"/>
                </a:solidFill>
              </a:rPr>
              <a:t>I Am …</a:t>
            </a:r>
            <a:r>
              <a:rPr lang="en-US" sz="4000" dirty="0">
                <a:solidFill>
                  <a:schemeClr val="tx1"/>
                </a:solidFill>
              </a:rPr>
              <a:t>”</a:t>
            </a:r>
          </a:p>
        </p:txBody>
      </p:sp>
      <p:sp>
        <p:nvSpPr>
          <p:cNvPr id="3" name="Content Placeholder 2">
            <a:extLst>
              <a:ext uri="{FF2B5EF4-FFF2-40B4-BE49-F238E27FC236}">
                <a16:creationId xmlns:a16="http://schemas.microsoft.com/office/drawing/2014/main" id="{DDEA6581-944C-3489-13B9-7CA3EC9987D2}"/>
              </a:ext>
            </a:extLst>
          </p:cNvPr>
          <p:cNvSpPr>
            <a:spLocks noGrp="1"/>
          </p:cNvSpPr>
          <p:nvPr>
            <p:ph idx="1"/>
          </p:nvPr>
        </p:nvSpPr>
        <p:spPr>
          <a:xfrm>
            <a:off x="1325880" y="1371600"/>
            <a:ext cx="7315200" cy="5103961"/>
          </a:xfrm>
        </p:spPr>
        <p:txBody>
          <a:bodyPr>
            <a:spAutoFit/>
          </a:bodyPr>
          <a:lstStyle/>
          <a:p>
            <a:pPr marL="0" indent="0">
              <a:buNone/>
            </a:pPr>
            <a:r>
              <a:rPr lang="en-US" sz="3200" b="1" dirty="0">
                <a:solidFill>
                  <a:schemeClr val="tx1"/>
                </a:solidFill>
              </a:rPr>
              <a:t>Ready To Preach The Gospel</a:t>
            </a:r>
            <a:endParaRPr lang="en-US" sz="2800" b="1" dirty="0">
              <a:solidFill>
                <a:schemeClr val="tx1"/>
              </a:solidFill>
            </a:endParaRPr>
          </a:p>
          <a:p>
            <a:r>
              <a:rPr lang="en-US" sz="2800" dirty="0">
                <a:solidFill>
                  <a:schemeClr val="tx1"/>
                </a:solidFill>
              </a:rPr>
              <a:t>Philippians 3:13-14 – “… one thing I do”</a:t>
            </a:r>
          </a:p>
          <a:p>
            <a:r>
              <a:rPr lang="en-US" sz="2800" dirty="0">
                <a:solidFill>
                  <a:schemeClr val="tx1"/>
                </a:solidFill>
              </a:rPr>
              <a:t>II Corinthians 12:15 – “I will most gladly spend and be spent for your souls”</a:t>
            </a:r>
          </a:p>
          <a:p>
            <a:r>
              <a:rPr lang="en-US" sz="2800" dirty="0">
                <a:solidFill>
                  <a:schemeClr val="tx1"/>
                </a:solidFill>
              </a:rPr>
              <a:t>Acts 21:13 – “For I am ready …”</a:t>
            </a:r>
          </a:p>
          <a:p>
            <a:r>
              <a:rPr lang="en-US" sz="2800" dirty="0">
                <a:solidFill>
                  <a:schemeClr val="tx1"/>
                </a:solidFill>
              </a:rPr>
              <a:t>He was ready in any circumstance</a:t>
            </a:r>
          </a:p>
          <a:p>
            <a:pPr lvl="1"/>
            <a:r>
              <a:rPr lang="en-US" sz="2800" dirty="0">
                <a:solidFill>
                  <a:schemeClr val="tx1"/>
                </a:solidFill>
              </a:rPr>
              <a:t>Philippians 3:8-15 – “I count everything as loss because of the surpassing worth of knowing Christ Jesus my Lord”</a:t>
            </a:r>
          </a:p>
        </p:txBody>
      </p:sp>
    </p:spTree>
    <p:extLst>
      <p:ext uri="{BB962C8B-B14F-4D97-AF65-F5344CB8AC3E}">
        <p14:creationId xmlns:p14="http://schemas.microsoft.com/office/powerpoint/2010/main" val="282999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DD7D8C-2B5A-081C-EF66-AE4AE930271F}"/>
              </a:ext>
            </a:extLst>
          </p:cNvPr>
          <p:cNvSpPr>
            <a:spLocks noGrp="1"/>
          </p:cNvSpPr>
          <p:nvPr>
            <p:ph idx="1"/>
          </p:nvPr>
        </p:nvSpPr>
        <p:spPr>
          <a:xfrm>
            <a:off x="1325878" y="1371600"/>
            <a:ext cx="7411721" cy="5103961"/>
          </a:xfrm>
        </p:spPr>
        <p:txBody>
          <a:bodyPr wrap="square">
            <a:spAutoFit/>
          </a:bodyPr>
          <a:lstStyle/>
          <a:p>
            <a:pPr marL="0" indent="0">
              <a:buNone/>
            </a:pPr>
            <a:r>
              <a:rPr lang="en-US" sz="3200" b="1" dirty="0">
                <a:solidFill>
                  <a:schemeClr val="tx1"/>
                </a:solidFill>
              </a:rPr>
              <a:t>Not Ashamed Of The Gospel</a:t>
            </a:r>
            <a:endParaRPr lang="en-US" sz="2800" b="1" dirty="0">
              <a:solidFill>
                <a:schemeClr val="tx1"/>
              </a:solidFill>
            </a:endParaRPr>
          </a:p>
          <a:p>
            <a:r>
              <a:rPr lang="en-US" sz="2800" dirty="0">
                <a:solidFill>
                  <a:schemeClr val="tx1"/>
                </a:solidFill>
              </a:rPr>
              <a:t>Acts 17:16-31 – “this I proclaim to you”</a:t>
            </a:r>
          </a:p>
          <a:p>
            <a:r>
              <a:rPr lang="en-US" sz="2800" dirty="0">
                <a:solidFill>
                  <a:schemeClr val="tx1"/>
                </a:solidFill>
              </a:rPr>
              <a:t>Acts 20:26-27 – “… I did not shrink from declaring …”</a:t>
            </a:r>
          </a:p>
          <a:p>
            <a:r>
              <a:rPr lang="en-US" sz="2800" dirty="0">
                <a:solidFill>
                  <a:schemeClr val="tx1"/>
                </a:solidFill>
              </a:rPr>
              <a:t>Before the Sanhedrin court, Felix, Festus, and Agrippa – Acts 21-26</a:t>
            </a:r>
          </a:p>
          <a:p>
            <a:r>
              <a:rPr lang="en-US" sz="2800" dirty="0">
                <a:solidFill>
                  <a:schemeClr val="tx1"/>
                </a:solidFill>
              </a:rPr>
              <a:t>II Timothy 1:8 – “share in suffering for the gospel” </a:t>
            </a:r>
          </a:p>
          <a:p>
            <a:r>
              <a:rPr lang="en-US" sz="2800" dirty="0">
                <a:solidFill>
                  <a:schemeClr val="tx1"/>
                </a:solidFill>
              </a:rPr>
              <a:t>II Timothy 1:12-14 – “But I am not ashamed”</a:t>
            </a:r>
          </a:p>
        </p:txBody>
      </p:sp>
      <p:sp>
        <p:nvSpPr>
          <p:cNvPr id="4" name="Title 1">
            <a:extLst>
              <a:ext uri="{FF2B5EF4-FFF2-40B4-BE49-F238E27FC236}">
                <a16:creationId xmlns:a16="http://schemas.microsoft.com/office/drawing/2014/main" id="{3374AB22-F4BF-EF84-64D8-3545BB797B7E}"/>
              </a:ext>
            </a:extLst>
          </p:cNvPr>
          <p:cNvSpPr>
            <a:spLocks noGrp="1"/>
          </p:cNvSpPr>
          <p:nvPr>
            <p:ph type="title"/>
          </p:nvPr>
        </p:nvSpPr>
        <p:spPr>
          <a:xfrm>
            <a:off x="1325880" y="612648"/>
            <a:ext cx="6589712" cy="707886"/>
          </a:xfrm>
        </p:spPr>
        <p:txBody>
          <a:bodyPr>
            <a:spAutoFit/>
          </a:bodyPr>
          <a:lstStyle/>
          <a:p>
            <a:r>
              <a:rPr lang="en-US" sz="4000" dirty="0">
                <a:solidFill>
                  <a:schemeClr val="tx1"/>
                </a:solidFill>
              </a:rPr>
              <a:t>“</a:t>
            </a:r>
            <a:r>
              <a:rPr lang="en-US" sz="4000" b="1" dirty="0">
                <a:solidFill>
                  <a:schemeClr val="tx1"/>
                </a:solidFill>
              </a:rPr>
              <a:t>I Am …</a:t>
            </a:r>
            <a:r>
              <a:rPr lang="en-US" sz="4000" dirty="0">
                <a:solidFill>
                  <a:schemeClr val="tx1"/>
                </a:solidFill>
              </a:rPr>
              <a:t>”</a:t>
            </a:r>
          </a:p>
        </p:txBody>
      </p:sp>
    </p:spTree>
    <p:extLst>
      <p:ext uri="{BB962C8B-B14F-4D97-AF65-F5344CB8AC3E}">
        <p14:creationId xmlns:p14="http://schemas.microsoft.com/office/powerpoint/2010/main" val="333943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1393F-6C5D-B846-20B9-AD55A5BC500A}"/>
              </a:ext>
            </a:extLst>
          </p:cNvPr>
          <p:cNvSpPr>
            <a:spLocks noGrp="1"/>
          </p:cNvSpPr>
          <p:nvPr>
            <p:ph type="title"/>
          </p:nvPr>
        </p:nvSpPr>
        <p:spPr>
          <a:xfrm>
            <a:off x="1325880" y="612648"/>
            <a:ext cx="6589199" cy="707886"/>
          </a:xfrm>
        </p:spPr>
        <p:txBody>
          <a:bodyPr>
            <a:spAutoFit/>
          </a:bodyPr>
          <a:lstStyle/>
          <a:p>
            <a:r>
              <a:rPr lang="en-US" sz="4000" b="1" dirty="0">
                <a:solidFill>
                  <a:schemeClr val="tx1"/>
                </a:solidFill>
              </a:rPr>
              <a:t>Application to Us</a:t>
            </a:r>
          </a:p>
        </p:txBody>
      </p:sp>
      <p:sp>
        <p:nvSpPr>
          <p:cNvPr id="3" name="Content Placeholder 2">
            <a:extLst>
              <a:ext uri="{FF2B5EF4-FFF2-40B4-BE49-F238E27FC236}">
                <a16:creationId xmlns:a16="http://schemas.microsoft.com/office/drawing/2014/main" id="{D7AD3E14-8CAD-19E1-7C1F-7F376FF1DE2B}"/>
              </a:ext>
            </a:extLst>
          </p:cNvPr>
          <p:cNvSpPr>
            <a:spLocks noGrp="1"/>
          </p:cNvSpPr>
          <p:nvPr>
            <p:ph idx="1"/>
          </p:nvPr>
        </p:nvSpPr>
        <p:spPr>
          <a:xfrm>
            <a:off x="1325879" y="1371600"/>
            <a:ext cx="7315200" cy="5262979"/>
          </a:xfrm>
        </p:spPr>
        <p:txBody>
          <a:bodyPr>
            <a:spAutoFit/>
          </a:bodyPr>
          <a:lstStyle/>
          <a:p>
            <a:pPr>
              <a:spcBef>
                <a:spcPts val="0"/>
              </a:spcBef>
            </a:pPr>
            <a:r>
              <a:rPr lang="en-US" sz="2800" dirty="0"/>
              <a:t>Paul was “set apart for the gospel of God” (Romans 1:1)</a:t>
            </a:r>
          </a:p>
          <a:p>
            <a:pPr>
              <a:spcBef>
                <a:spcPts val="0"/>
              </a:spcBef>
            </a:pPr>
            <a:r>
              <a:rPr lang="en-US" sz="2800" dirty="0"/>
              <a:t>Paul tells us to “Be imitators of me, as I am of Christ” (I Corinthians 11:1)</a:t>
            </a:r>
          </a:p>
          <a:p>
            <a:pPr>
              <a:spcBef>
                <a:spcPts val="0"/>
              </a:spcBef>
            </a:pPr>
            <a:r>
              <a:rPr lang="en-US" sz="2800" dirty="0"/>
              <a:t>We, then, must voluntarily submit our abilities to God</a:t>
            </a:r>
          </a:p>
          <a:p>
            <a:pPr lvl="1">
              <a:spcBef>
                <a:spcPts val="0"/>
              </a:spcBef>
            </a:pPr>
            <a:r>
              <a:rPr lang="en-US" sz="2800" dirty="0"/>
              <a:t>II Peter 1:1-4 – “… his precious and exceeding great promises”</a:t>
            </a:r>
          </a:p>
          <a:p>
            <a:pPr lvl="1">
              <a:spcBef>
                <a:spcPts val="0"/>
              </a:spcBef>
            </a:pPr>
            <a:r>
              <a:rPr lang="en-US" sz="2800" dirty="0"/>
              <a:t>Acts 8:4 – “… went about preaching the word”</a:t>
            </a:r>
          </a:p>
          <a:p>
            <a:pPr lvl="1">
              <a:spcBef>
                <a:spcPts val="0"/>
              </a:spcBef>
            </a:pPr>
            <a:r>
              <a:rPr lang="en-US" sz="2800" dirty="0"/>
              <a:t>I Timothy 4:15 – “devote yourself to them”</a:t>
            </a:r>
          </a:p>
        </p:txBody>
      </p:sp>
    </p:spTree>
    <p:extLst>
      <p:ext uri="{BB962C8B-B14F-4D97-AF65-F5344CB8AC3E}">
        <p14:creationId xmlns:p14="http://schemas.microsoft.com/office/powerpoint/2010/main" val="545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20C4E-AD07-6BA9-B0CD-1717B37E8A58}"/>
              </a:ext>
            </a:extLst>
          </p:cNvPr>
          <p:cNvSpPr>
            <a:spLocks noGrp="1"/>
          </p:cNvSpPr>
          <p:nvPr>
            <p:ph type="title"/>
          </p:nvPr>
        </p:nvSpPr>
        <p:spPr>
          <a:xfrm>
            <a:off x="1325880" y="612648"/>
            <a:ext cx="6589199" cy="707886"/>
          </a:xfrm>
        </p:spPr>
        <p:txBody>
          <a:bodyPr>
            <a:spAutoFit/>
          </a:bodyPr>
          <a:lstStyle/>
          <a:p>
            <a:r>
              <a:rPr lang="en-US" sz="4000" b="1" dirty="0">
                <a:solidFill>
                  <a:schemeClr val="tx1"/>
                </a:solidFill>
              </a:rPr>
              <a:t>We Are Debtors</a:t>
            </a:r>
          </a:p>
        </p:txBody>
      </p:sp>
      <p:sp>
        <p:nvSpPr>
          <p:cNvPr id="3" name="Content Placeholder 2">
            <a:extLst>
              <a:ext uri="{FF2B5EF4-FFF2-40B4-BE49-F238E27FC236}">
                <a16:creationId xmlns:a16="http://schemas.microsoft.com/office/drawing/2014/main" id="{50DCE429-38A9-4B4A-53C8-148379E0AAE2}"/>
              </a:ext>
            </a:extLst>
          </p:cNvPr>
          <p:cNvSpPr>
            <a:spLocks noGrp="1"/>
          </p:cNvSpPr>
          <p:nvPr>
            <p:ph idx="1"/>
          </p:nvPr>
        </p:nvSpPr>
        <p:spPr>
          <a:xfrm>
            <a:off x="1325880" y="1371600"/>
            <a:ext cx="7252063" cy="4914166"/>
          </a:xfrm>
        </p:spPr>
        <p:txBody>
          <a:bodyPr wrap="square">
            <a:spAutoFit/>
          </a:bodyPr>
          <a:lstStyle/>
          <a:p>
            <a:r>
              <a:rPr lang="en-US" sz="2800" dirty="0">
                <a:solidFill>
                  <a:schemeClr val="tx1"/>
                </a:solidFill>
              </a:rPr>
              <a:t>We must have the same feeling of responsibility that Paul had</a:t>
            </a:r>
          </a:p>
          <a:p>
            <a:pPr lvl="1"/>
            <a:r>
              <a:rPr lang="en-US" sz="2800" dirty="0">
                <a:solidFill>
                  <a:schemeClr val="tx1"/>
                </a:solidFill>
              </a:rPr>
              <a:t>Romans 9:1-3 – “… I could wish that I myself were accursed …”</a:t>
            </a:r>
          </a:p>
          <a:p>
            <a:r>
              <a:rPr lang="en-US" sz="2800" dirty="0">
                <a:solidFill>
                  <a:schemeClr val="tx1"/>
                </a:solidFill>
              </a:rPr>
              <a:t>Acts 10:34-35 – “So Peter opened his mouth and said …”</a:t>
            </a:r>
          </a:p>
          <a:p>
            <a:r>
              <a:rPr lang="en-US" sz="2800" dirty="0">
                <a:solidFill>
                  <a:schemeClr val="tx1"/>
                </a:solidFill>
              </a:rPr>
              <a:t>James 2:1 – “show no partiality …”</a:t>
            </a:r>
          </a:p>
          <a:p>
            <a:r>
              <a:rPr lang="en-US" sz="2800" dirty="0">
                <a:solidFill>
                  <a:schemeClr val="tx1"/>
                </a:solidFill>
              </a:rPr>
              <a:t>II Timothy 2:2 – “… entrust to faithful men who will be able to teach others also”</a:t>
            </a:r>
          </a:p>
        </p:txBody>
      </p:sp>
    </p:spTree>
    <p:extLst>
      <p:ext uri="{BB962C8B-B14F-4D97-AF65-F5344CB8AC3E}">
        <p14:creationId xmlns:p14="http://schemas.microsoft.com/office/powerpoint/2010/main" val="152334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13DD2-334C-1459-DF4A-820C1BF2DFC5}"/>
              </a:ext>
            </a:extLst>
          </p:cNvPr>
          <p:cNvSpPr>
            <a:spLocks noGrp="1"/>
          </p:cNvSpPr>
          <p:nvPr>
            <p:ph type="title"/>
          </p:nvPr>
        </p:nvSpPr>
        <p:spPr>
          <a:xfrm>
            <a:off x="1325880" y="612648"/>
            <a:ext cx="6589199" cy="707886"/>
          </a:xfrm>
        </p:spPr>
        <p:txBody>
          <a:bodyPr>
            <a:spAutoFit/>
          </a:bodyPr>
          <a:lstStyle/>
          <a:p>
            <a:r>
              <a:rPr lang="en-US" sz="4000" b="1" dirty="0">
                <a:solidFill>
                  <a:schemeClr val="tx1"/>
                </a:solidFill>
              </a:rPr>
              <a:t>We Must Be Ready</a:t>
            </a:r>
          </a:p>
        </p:txBody>
      </p:sp>
      <p:sp>
        <p:nvSpPr>
          <p:cNvPr id="3" name="Content Placeholder 2">
            <a:extLst>
              <a:ext uri="{FF2B5EF4-FFF2-40B4-BE49-F238E27FC236}">
                <a16:creationId xmlns:a16="http://schemas.microsoft.com/office/drawing/2014/main" id="{F6637A90-CD25-6522-C343-0727AB768889}"/>
              </a:ext>
            </a:extLst>
          </p:cNvPr>
          <p:cNvSpPr>
            <a:spLocks noGrp="1"/>
          </p:cNvSpPr>
          <p:nvPr>
            <p:ph idx="1"/>
          </p:nvPr>
        </p:nvSpPr>
        <p:spPr>
          <a:xfrm>
            <a:off x="1325879" y="1371600"/>
            <a:ext cx="7315200" cy="5473293"/>
          </a:xfrm>
        </p:spPr>
        <p:txBody>
          <a:bodyPr>
            <a:spAutoFit/>
          </a:bodyPr>
          <a:lstStyle/>
          <a:p>
            <a:r>
              <a:rPr lang="en-US" sz="2800" dirty="0">
                <a:solidFill>
                  <a:schemeClr val="tx1"/>
                </a:solidFill>
              </a:rPr>
              <a:t>See the examples of Jeremiah and Isaiah</a:t>
            </a:r>
          </a:p>
          <a:p>
            <a:pPr lvl="1"/>
            <a:r>
              <a:rPr lang="en-US" sz="2800" dirty="0">
                <a:solidFill>
                  <a:schemeClr val="tx1"/>
                </a:solidFill>
              </a:rPr>
              <a:t>Jeremiah 20:9 – “there is in my heart as it were a burning fire …”</a:t>
            </a:r>
          </a:p>
          <a:p>
            <a:pPr lvl="1"/>
            <a:r>
              <a:rPr lang="en-US" sz="2800" dirty="0">
                <a:solidFill>
                  <a:schemeClr val="tx1"/>
                </a:solidFill>
              </a:rPr>
              <a:t>Isaiah 6:8 – “Here am I! Send me”</a:t>
            </a:r>
          </a:p>
          <a:p>
            <a:r>
              <a:rPr lang="en-US" sz="2800" b="1" dirty="0">
                <a:solidFill>
                  <a:schemeClr val="tx1"/>
                </a:solidFill>
              </a:rPr>
              <a:t>To learn</a:t>
            </a:r>
            <a:r>
              <a:rPr lang="en-US" sz="2800" dirty="0">
                <a:solidFill>
                  <a:schemeClr val="tx1"/>
                </a:solidFill>
              </a:rPr>
              <a:t> – II Peter 3:18 – “… grow in the grace and knowledge of our Lord …”</a:t>
            </a:r>
          </a:p>
          <a:p>
            <a:r>
              <a:rPr lang="en-US" sz="2800" b="1" dirty="0">
                <a:solidFill>
                  <a:schemeClr val="tx1"/>
                </a:solidFill>
              </a:rPr>
              <a:t>To teach</a:t>
            </a:r>
            <a:r>
              <a:rPr lang="en-US" sz="2800" dirty="0">
                <a:solidFill>
                  <a:schemeClr val="tx1"/>
                </a:solidFill>
              </a:rPr>
              <a:t> – Hebrews 5:12 – “… you ought to be teachers”</a:t>
            </a:r>
          </a:p>
          <a:p>
            <a:r>
              <a:rPr lang="en-US" sz="2800" b="1" dirty="0">
                <a:solidFill>
                  <a:schemeClr val="tx1"/>
                </a:solidFill>
              </a:rPr>
              <a:t>To fail</a:t>
            </a:r>
            <a:r>
              <a:rPr lang="en-US" sz="2800" dirty="0">
                <a:solidFill>
                  <a:schemeClr val="tx1"/>
                </a:solidFill>
              </a:rPr>
              <a:t> – II Timothy 4:1-4 – “… people will not endure sound teaching”</a:t>
            </a:r>
          </a:p>
        </p:txBody>
      </p:sp>
    </p:spTree>
    <p:extLst>
      <p:ext uri="{BB962C8B-B14F-4D97-AF65-F5344CB8AC3E}">
        <p14:creationId xmlns:p14="http://schemas.microsoft.com/office/powerpoint/2010/main" val="44594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A27EA-3944-AF38-2D35-A71E0299367C}"/>
              </a:ext>
            </a:extLst>
          </p:cNvPr>
          <p:cNvSpPr>
            <a:spLocks noGrp="1"/>
          </p:cNvSpPr>
          <p:nvPr>
            <p:ph type="title"/>
          </p:nvPr>
        </p:nvSpPr>
        <p:spPr>
          <a:xfrm>
            <a:off x="1325880" y="612648"/>
            <a:ext cx="6589199" cy="707886"/>
          </a:xfrm>
        </p:spPr>
        <p:txBody>
          <a:bodyPr>
            <a:spAutoFit/>
          </a:bodyPr>
          <a:lstStyle/>
          <a:p>
            <a:r>
              <a:rPr lang="en-US" sz="4000" b="1" dirty="0">
                <a:solidFill>
                  <a:schemeClr val="tx1"/>
                </a:solidFill>
              </a:rPr>
              <a:t>We Must Not Be Ashamed</a:t>
            </a:r>
          </a:p>
        </p:txBody>
      </p:sp>
      <p:sp>
        <p:nvSpPr>
          <p:cNvPr id="3" name="Content Placeholder 2">
            <a:extLst>
              <a:ext uri="{FF2B5EF4-FFF2-40B4-BE49-F238E27FC236}">
                <a16:creationId xmlns:a16="http://schemas.microsoft.com/office/drawing/2014/main" id="{E14373BD-F4A8-C2BF-20C6-881A19F5027E}"/>
              </a:ext>
            </a:extLst>
          </p:cNvPr>
          <p:cNvSpPr>
            <a:spLocks noGrp="1"/>
          </p:cNvSpPr>
          <p:nvPr>
            <p:ph idx="1"/>
          </p:nvPr>
        </p:nvSpPr>
        <p:spPr>
          <a:xfrm>
            <a:off x="1325879" y="1371600"/>
            <a:ext cx="7315200" cy="5345053"/>
          </a:xfrm>
        </p:spPr>
        <p:txBody>
          <a:bodyPr>
            <a:spAutoFit/>
          </a:bodyPr>
          <a:lstStyle/>
          <a:p>
            <a:r>
              <a:rPr lang="en-US" sz="2800" dirty="0">
                <a:solidFill>
                  <a:schemeClr val="tx1"/>
                </a:solidFill>
              </a:rPr>
              <a:t>II Timothy 1:7-8 – “… God gave us a spirit not of fear but of power …”</a:t>
            </a:r>
          </a:p>
          <a:p>
            <a:r>
              <a:rPr lang="en-US" sz="2800" dirty="0">
                <a:solidFill>
                  <a:schemeClr val="tx1"/>
                </a:solidFill>
              </a:rPr>
              <a:t>Acts 20:20-21 – “… I did not shrink from declaring to you anything that was profitable”</a:t>
            </a:r>
          </a:p>
          <a:p>
            <a:r>
              <a:rPr lang="en-US" sz="2800" dirty="0">
                <a:solidFill>
                  <a:schemeClr val="tx1"/>
                </a:solidFill>
              </a:rPr>
              <a:t>I Peter 4:16 – “… let him glorify God in that name”</a:t>
            </a:r>
          </a:p>
          <a:p>
            <a:r>
              <a:rPr lang="en-US" sz="2800" dirty="0">
                <a:solidFill>
                  <a:schemeClr val="tx1"/>
                </a:solidFill>
              </a:rPr>
              <a:t>An admonition – Isaiah 30:9-11 – “speak to us smooth things”</a:t>
            </a:r>
          </a:p>
          <a:p>
            <a:r>
              <a:rPr lang="en-US" sz="2800" dirty="0">
                <a:solidFill>
                  <a:schemeClr val="tx1"/>
                </a:solidFill>
              </a:rPr>
              <a:t>Acts 20:27 – “… declaring to you the whole counsel of God”</a:t>
            </a:r>
          </a:p>
        </p:txBody>
      </p:sp>
    </p:spTree>
    <p:extLst>
      <p:ext uri="{BB962C8B-B14F-4D97-AF65-F5344CB8AC3E}">
        <p14:creationId xmlns:p14="http://schemas.microsoft.com/office/powerpoint/2010/main" val="185186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914400" y="1371600"/>
            <a:ext cx="7772400" cy="4401205"/>
          </a:xfrm>
        </p:spPr>
        <p:txBody>
          <a:bodyPr wrap="square" anchor="t" anchorCtr="0">
            <a:spAutoFit/>
          </a:bodyPr>
          <a:lstStyle/>
          <a:p>
            <a:pPr marL="0" indent="0">
              <a:spcBef>
                <a:spcPts val="0"/>
              </a:spcBef>
              <a:spcAft>
                <a:spcPts val="0"/>
              </a:spcAft>
              <a:buClr>
                <a:schemeClr val="bg1"/>
              </a:buClr>
              <a:buSzPct val="100000"/>
              <a:buNone/>
            </a:pPr>
            <a:r>
              <a:rPr lang="en-US" sz="2800" b="1" dirty="0">
                <a:solidFill>
                  <a:schemeClr val="tx1"/>
                </a:solidFill>
                <a:cs typeface="Arial" panose="020B0604020202020204" pitchFamily="34" charset="0"/>
              </a:rPr>
              <a:t>Hear the Word of God</a:t>
            </a:r>
          </a:p>
          <a:p>
            <a:pPr lvl="1">
              <a:spcBef>
                <a:spcPts val="0"/>
              </a:spcBef>
              <a:buClr>
                <a:schemeClr val="tx1"/>
              </a:buClr>
              <a:buSzPct val="100000"/>
            </a:pPr>
            <a:r>
              <a:rPr lang="en-US" sz="2800" dirty="0">
                <a:solidFill>
                  <a:schemeClr val="tx1"/>
                </a:solidFill>
                <a:cs typeface="Arial" panose="020B0604020202020204" pitchFamily="34" charset="0"/>
              </a:rPr>
              <a:t>James 1:21 – “Therefore put away all filthiness and rampant wickedness and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28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2800" b="1" dirty="0">
                <a:solidFill>
                  <a:schemeClr val="tx1"/>
                </a:solidFill>
                <a:cs typeface="Arial" panose="020B0604020202020204" pitchFamily="34" charset="0"/>
              </a:rPr>
              <a:t>Believe the Gospel message about Jesus</a:t>
            </a:r>
          </a:p>
          <a:p>
            <a:pPr lvl="1">
              <a:spcBef>
                <a:spcPts val="0"/>
              </a:spcBef>
              <a:buClr>
                <a:schemeClr val="tx1"/>
              </a:buClr>
              <a:buSzPct val="100000"/>
            </a:pPr>
            <a:r>
              <a:rPr lang="en-US" sz="2800" dirty="0">
                <a:solidFill>
                  <a:schemeClr val="tx1"/>
                </a:solidFill>
                <a:cs typeface="Arial" panose="020B0604020202020204" pitchFamily="34" charset="0"/>
              </a:rPr>
              <a:t>I John 3:23-24 – “And this is his commandment,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325880" y="554592"/>
            <a:ext cx="7772400" cy="832104"/>
          </a:xfrm>
        </p:spPr>
        <p:txBody>
          <a:bodyPr wrap="square" anchor="t" anchorCtr="0">
            <a:spAutoFit/>
          </a:bodyPr>
          <a:lstStyle/>
          <a:p>
            <a:pPr algn="l"/>
            <a:r>
              <a:rPr lang="en-US" sz="48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488</TotalTime>
  <Words>3455</Words>
  <Application>Microsoft Office PowerPoint</Application>
  <PresentationFormat>On-screen Show (4:3)</PresentationFormat>
  <Paragraphs>164</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Century Gothic</vt:lpstr>
      <vt:lpstr>PCSB Greek</vt:lpstr>
      <vt:lpstr>Wingdings 3</vt:lpstr>
      <vt:lpstr>Wisp</vt:lpstr>
      <vt:lpstr>The “I Am’s” Of Paul</vt:lpstr>
      <vt:lpstr>“I Am …”</vt:lpstr>
      <vt:lpstr>“I Am …”</vt:lpstr>
      <vt:lpstr>“I Am …”</vt:lpstr>
      <vt:lpstr>Application to Us</vt:lpstr>
      <vt:lpstr>We Are Debtors</vt:lpstr>
      <vt:lpstr>We Must Be Ready</vt:lpstr>
      <vt:lpstr>We Must Not Be Ashamed</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 Am's Of Paul</dc:title>
  <dc:creator>Richard Lidh; Gailen Evans</dc:creator>
  <cp:lastModifiedBy>Richard Lidh</cp:lastModifiedBy>
  <cp:revision>10</cp:revision>
  <cp:lastPrinted>2025-12-27T16:39:10Z</cp:lastPrinted>
  <dcterms:created xsi:type="dcterms:W3CDTF">2025-12-25T23:12:18Z</dcterms:created>
  <dcterms:modified xsi:type="dcterms:W3CDTF">2025-12-31T00:23:14Z</dcterms:modified>
</cp:coreProperties>
</file>